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90" r:id="rId4"/>
    <p:sldId id="395" r:id="rId5"/>
    <p:sldId id="396" r:id="rId6"/>
    <p:sldId id="397" r:id="rId7"/>
    <p:sldId id="417" r:id="rId8"/>
    <p:sldId id="418" r:id="rId9"/>
    <p:sldId id="419" r:id="rId10"/>
    <p:sldId id="423" r:id="rId11"/>
    <p:sldId id="420" r:id="rId12"/>
    <p:sldId id="399" r:id="rId13"/>
    <p:sldId id="416" r:id="rId14"/>
    <p:sldId id="400" r:id="rId15"/>
    <p:sldId id="421" r:id="rId16"/>
    <p:sldId id="422" r:id="rId17"/>
    <p:sldId id="259" r:id="rId18"/>
    <p:sldId id="391" r:id="rId19"/>
    <p:sldId id="424" r:id="rId20"/>
    <p:sldId id="401" r:id="rId21"/>
    <p:sldId id="402" r:id="rId22"/>
    <p:sldId id="403" r:id="rId23"/>
    <p:sldId id="404" r:id="rId24"/>
    <p:sldId id="405" r:id="rId25"/>
    <p:sldId id="406" r:id="rId26"/>
    <p:sldId id="3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FF"/>
    <a:srgbClr val="2974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0040" autoAdjust="0"/>
  </p:normalViewPr>
  <p:slideViewPr>
    <p:cSldViewPr snapToGrid="0">
      <p:cViewPr varScale="1">
        <p:scale>
          <a:sx n="81" d="100"/>
          <a:sy n="81" d="100"/>
        </p:scale>
        <p:origin x="82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48B4C-2B84-49BC-96D0-5495FBB154FE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DF16B-EBDF-4C6F-982A-ECA451DC6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77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54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39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34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49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43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0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1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82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7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8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7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40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2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86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82419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3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2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7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7509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5196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5"/>
            <a:ext cx="4389120" cy="4085105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9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5847" y="6465793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1FE14BB-1FB5-4BBA-949C-51D9514D020C}" type="datetimeFigureOut">
              <a:rPr lang="zh-CN" altLang="en-US" smtClean="0"/>
              <a:t>2022/4/6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1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.weiyun.com/DADYgqV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61870" y="4960137"/>
            <a:ext cx="7967730" cy="1463040"/>
          </a:xfrm>
        </p:spPr>
        <p:txBody>
          <a:bodyPr/>
          <a:lstStyle/>
          <a:p>
            <a:r>
              <a:rPr lang="zh-CN" altLang="en-US" dirty="0"/>
              <a:t>机器学习初步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-US" altLang="zh-CN" sz="5400" dirty="0"/>
              <a:t>Scikit-learn</a:t>
            </a:r>
            <a:r>
              <a:rPr lang="zh-CN" altLang="en-US" sz="5400" dirty="0"/>
              <a:t>简介</a:t>
            </a:r>
            <a:r>
              <a:rPr lang="en-US" altLang="zh-CN" sz="5400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0548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21EC2-4EAC-48BD-97A0-7A9A8978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新特征空间矩阵可视化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6A24F2-27ED-48DE-9F0F-F30AB6707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496" y="1659276"/>
            <a:ext cx="9853006" cy="5152490"/>
          </a:xfrm>
        </p:spPr>
      </p:pic>
    </p:spTree>
    <p:extLst>
      <p:ext uri="{BB962C8B-B14F-4D97-AF65-F5344CB8AC3E}">
        <p14:creationId xmlns:p14="http://schemas.microsoft.com/office/powerpoint/2010/main" val="138328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08457-AF2D-4ED2-8F27-8D7C48A8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降维前后对比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9FD76F-61D2-4E5C-9194-5957BFACF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334" y="1613043"/>
            <a:ext cx="9598665" cy="5244957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072F10-616A-4B44-81F2-E133B55D3C1B}"/>
              </a:ext>
            </a:extLst>
          </p:cNvPr>
          <p:cNvSpPr txBox="1"/>
          <p:nvPr/>
        </p:nvSpPr>
        <p:spPr>
          <a:xfrm>
            <a:off x="191356" y="2186298"/>
            <a:ext cx="24953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121212"/>
                </a:solidFill>
                <a:effectLst/>
                <a:latin typeface="-apple-system"/>
              </a:rPr>
              <a:t>降维后的图片质量明显低于原始数据，数据的降维损失了很多信息细节，但这种细节损失并不影响对照片的识别。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5322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42193-49C6-41A2-AC66-0936AF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降维应用举例</a:t>
            </a:r>
            <a:r>
              <a:rPr lang="en-US" altLang="zh-CN" dirty="0"/>
              <a:t>-</a:t>
            </a:r>
            <a:r>
              <a:rPr lang="zh-CN" altLang="en-US" dirty="0"/>
              <a:t>图片降维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C7ECAF1-E7C8-4F1F-9BAB-7B497F960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648" y="2414372"/>
            <a:ext cx="11472704" cy="3292922"/>
          </a:xfrm>
        </p:spPr>
      </p:pic>
    </p:spTree>
    <p:extLst>
      <p:ext uri="{BB962C8B-B14F-4D97-AF65-F5344CB8AC3E}">
        <p14:creationId xmlns:p14="http://schemas.microsoft.com/office/powerpoint/2010/main" val="36828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82891-C24E-442F-951E-7FC0C4B5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PCA</a:t>
            </a:r>
            <a:r>
              <a:rPr lang="zh-CN" altLang="en-US" dirty="0"/>
              <a:t>降维结果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C03673-CAA8-48EB-9F20-7B9BF3A34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00" y="1751745"/>
            <a:ext cx="11464714" cy="4521039"/>
          </a:xfrm>
        </p:spPr>
      </p:pic>
    </p:spTree>
    <p:extLst>
      <p:ext uri="{BB962C8B-B14F-4D97-AF65-F5344CB8AC3E}">
        <p14:creationId xmlns:p14="http://schemas.microsoft.com/office/powerpoint/2010/main" val="104805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11488-BA18-42CA-9F69-7AD8156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选择降维参数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AAF5F3-859C-47F2-A531-5370F2480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86" y="1844178"/>
            <a:ext cx="5933751" cy="436654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CF222C-6C8B-4D6D-855C-4D7DCD33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48" y="171371"/>
            <a:ext cx="5252551" cy="66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0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EDBD7-625B-4D9A-8283-1261B46E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SVD</a:t>
            </a:r>
            <a:r>
              <a:rPr lang="zh-CN" altLang="en-US" dirty="0"/>
              <a:t>降维结果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E189B3-6AE2-47EC-B178-03A6B2E1D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009838"/>
            <a:ext cx="11073882" cy="4369407"/>
          </a:xfrm>
        </p:spPr>
      </p:pic>
    </p:spTree>
    <p:extLst>
      <p:ext uri="{BB962C8B-B14F-4D97-AF65-F5344CB8AC3E}">
        <p14:creationId xmlns:p14="http://schemas.microsoft.com/office/powerpoint/2010/main" val="316054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2251E-60B0-4406-B6C3-6C7FD2C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选择降维参数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21A6A6-2FBF-43F3-B427-63BF76B0A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713" y="1890412"/>
            <a:ext cx="6052660" cy="447442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B28C1-EEAB-43D6-9976-E9EC9735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79" y="39040"/>
            <a:ext cx="5358821" cy="68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12A14E6-49F2-4D46-B3A2-D5C90391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05" y="1844212"/>
            <a:ext cx="11795093" cy="4376790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        </a:t>
            </a:r>
            <a:r>
              <a:rPr lang="zh-CN" altLang="en-US" sz="3000" dirty="0"/>
              <a:t>聚类分析，即聚类，包括自动发现数据中的自然分组，是一项无监督的机器学习任务。</a:t>
            </a:r>
          </a:p>
          <a:p>
            <a:pPr marL="0" indent="0">
              <a:buNone/>
            </a:pPr>
            <a:r>
              <a:rPr lang="zh-CN" altLang="en-US" sz="3000" dirty="0"/>
              <a:t>        与监督学习（类似预测建模）不同，聚类算法只解释输入数据，并在特征空间中找到自然组或群集。</a:t>
            </a:r>
            <a:endParaRPr lang="en-US" altLang="zh-CN" sz="3000" dirty="0"/>
          </a:p>
          <a:p>
            <a:pPr marL="0" indent="0">
              <a:buNone/>
            </a:pPr>
            <a:r>
              <a:rPr lang="zh-CN" altLang="en-US" sz="3000" dirty="0"/>
              <a:t>       聚类分析的所有目标的核心是被群集的各个对象之间的相似程度（或不同程度）的概念。聚类方法尝试根据提供给对象的相似性定义对对象进行分组。</a:t>
            </a:r>
            <a:endParaRPr lang="en-US" altLang="zh-CN" sz="3000" dirty="0"/>
          </a:p>
          <a:p>
            <a:pPr marL="0" indent="0">
              <a:buNone/>
            </a:pPr>
            <a:r>
              <a:rPr lang="zh-CN" altLang="en-US" sz="3000" dirty="0"/>
              <a:t>        聚类分析是一个迭代过程，在该过程中，对所识别的群集的主观评估被反馈回算法配置的改变中，直到达到期望的或适当的结果。</a:t>
            </a:r>
          </a:p>
        </p:txBody>
      </p:sp>
    </p:spTree>
    <p:extLst>
      <p:ext uri="{BB962C8B-B14F-4D97-AF65-F5344CB8AC3E}">
        <p14:creationId xmlns:p14="http://schemas.microsoft.com/office/powerpoint/2010/main" val="46476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BFE71-43B2-4D03-A87A-DA7DB1F0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F6C7C8-65E7-4E6F-A0BD-B2440EB96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63" y="1864760"/>
            <a:ext cx="11196982" cy="4484669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主要包括：</a:t>
            </a:r>
            <a:r>
              <a:rPr lang="en-US" altLang="zh-CN" sz="3200" dirty="0"/>
              <a:t>K-means</a:t>
            </a:r>
            <a:r>
              <a:rPr lang="zh-CN" altLang="en-US" sz="3200" dirty="0"/>
              <a:t>、</a:t>
            </a:r>
            <a:r>
              <a:rPr lang="en-US" altLang="zh-CN" sz="3200" dirty="0"/>
              <a:t>DBSCAN</a:t>
            </a:r>
            <a:r>
              <a:rPr lang="zh-CN" altLang="en-US" sz="3200" dirty="0"/>
              <a:t>、</a:t>
            </a:r>
            <a:r>
              <a:rPr lang="en-US" altLang="zh-CN" sz="3200" dirty="0"/>
              <a:t>Density Peaks</a:t>
            </a:r>
            <a:r>
              <a:rPr lang="zh-CN" altLang="en-US" sz="3200" dirty="0"/>
              <a:t>聚类（局部密度聚类）、层次聚类、谱聚类。</a:t>
            </a:r>
          </a:p>
          <a:p>
            <a:r>
              <a:rPr lang="zh-CN" altLang="en-US" sz="3200" dirty="0"/>
              <a:t>若按照聚类的方式可划分成三类：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3200" dirty="0"/>
              <a:t>第一类是类似于</a:t>
            </a:r>
            <a:r>
              <a:rPr lang="en-US" altLang="zh-CN" sz="3200" dirty="0"/>
              <a:t>K-means</a:t>
            </a:r>
            <a:r>
              <a:rPr lang="zh-CN" altLang="en-US" sz="3200" dirty="0"/>
              <a:t>、</a:t>
            </a:r>
            <a:r>
              <a:rPr lang="en-US" altLang="zh-CN" sz="3200" dirty="0"/>
              <a:t>DBSCAN</a:t>
            </a:r>
            <a:r>
              <a:rPr lang="zh-CN" altLang="en-US" sz="3200" dirty="0"/>
              <a:t>、</a:t>
            </a:r>
            <a:r>
              <a:rPr lang="en-US" altLang="zh-CN" sz="3200" dirty="0"/>
              <a:t>Density Peaks</a:t>
            </a:r>
            <a:r>
              <a:rPr lang="zh-CN" altLang="en-US" sz="3200" dirty="0"/>
              <a:t>聚类（局部密度聚类）的依据密度的聚类方式；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3200" dirty="0"/>
              <a:t>第二种是类似于层次聚类的依据树状结构的聚类方式；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3200" dirty="0"/>
              <a:t>第三种是类似于谱聚类的依据图谱结构的聚类方式。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这里只以</a:t>
            </a:r>
            <a:r>
              <a:rPr lang="en-US" altLang="zh-CN" sz="3200" dirty="0"/>
              <a:t>K-means</a:t>
            </a:r>
            <a:r>
              <a:rPr lang="zh-CN" altLang="en-US" sz="3200" dirty="0"/>
              <a:t>算法为例，简单介绍聚类的使用。 </a:t>
            </a:r>
          </a:p>
        </p:txBody>
      </p:sp>
    </p:spTree>
    <p:extLst>
      <p:ext uri="{BB962C8B-B14F-4D97-AF65-F5344CB8AC3E}">
        <p14:creationId xmlns:p14="http://schemas.microsoft.com/office/powerpoint/2010/main" val="5254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01460-78D5-4DC8-9A19-F8863459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 与分类比较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2387246-7FA2-4AA2-B85A-1F0C3BB5F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137546"/>
              </p:ext>
            </p:extLst>
          </p:nvPr>
        </p:nvGraphicFramePr>
        <p:xfrm>
          <a:off x="791111" y="1823663"/>
          <a:ext cx="11234790" cy="4500080"/>
        </p:xfrm>
        <a:graphic>
          <a:graphicData uri="http://schemas.openxmlformats.org/drawingml/2006/table">
            <a:tbl>
              <a:tblPr/>
              <a:tblGrid>
                <a:gridCol w="1633590">
                  <a:extLst>
                    <a:ext uri="{9D8B030D-6E8A-4147-A177-3AD203B41FA5}">
                      <a16:colId xmlns:a16="http://schemas.microsoft.com/office/drawing/2014/main" val="2446593420"/>
                    </a:ext>
                  </a:extLst>
                </a:gridCol>
                <a:gridCol w="4263775">
                  <a:extLst>
                    <a:ext uri="{9D8B030D-6E8A-4147-A177-3AD203B41FA5}">
                      <a16:colId xmlns:a16="http://schemas.microsoft.com/office/drawing/2014/main" val="1105373574"/>
                    </a:ext>
                  </a:extLst>
                </a:gridCol>
                <a:gridCol w="5337425">
                  <a:extLst>
                    <a:ext uri="{9D8B030D-6E8A-4147-A177-3AD203B41FA5}">
                      <a16:colId xmlns:a16="http://schemas.microsoft.com/office/drawing/2014/main" val="2161509696"/>
                    </a:ext>
                  </a:extLst>
                </a:gridCol>
              </a:tblGrid>
              <a:tr h="562510">
                <a:tc>
                  <a:txBody>
                    <a:bodyPr/>
                    <a:lstStyle/>
                    <a:p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聚类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分类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167724"/>
                  </a:ext>
                </a:extLst>
              </a:tr>
              <a:tr h="9843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核 心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将数据分成多个组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从已经分好的数据中去学习，将新数据放到已经分号的组中去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86711"/>
                  </a:ext>
                </a:extLst>
              </a:tr>
              <a:tr h="5625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学习类型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无监督，无需标签进行训练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有监督，需要标签进行训练</a:t>
                      </a:r>
                      <a:endParaRPr lang="zh-CN" altLang="en-US" sz="2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32194"/>
                  </a:ext>
                </a:extLst>
              </a:tr>
              <a:tr h="9843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典型算法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K-means</a:t>
                      </a:r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，</a:t>
                      </a:r>
                      <a:r>
                        <a:rPr lang="en-US" altLang="zh-CN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DBSCAN</a:t>
                      </a:r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，层次聚类，光谱聚类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决策树，贝叶斯，逻辑回归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96898"/>
                  </a:ext>
                </a:extLst>
              </a:tr>
              <a:tr h="1406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算法输出</a:t>
                      </a:r>
                      <a:endParaRPr lang="zh-CN" altLang="en-US" sz="2400" b="1" dirty="0">
                        <a:effectLst/>
                      </a:endParaRPr>
                    </a:p>
                  </a:txBody>
                  <a:tcPr anchor="ctr">
                    <a:lnL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聚类结果不确定，可能是一个好结果，也可能是一个坏结果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dirty="0">
                          <a:solidFill>
                            <a:srgbClr val="4F4F4F"/>
                          </a:solidFill>
                          <a:effectLst/>
                          <a:latin typeface="-apple-system"/>
                        </a:rPr>
                        <a:t>分类结果是确定的 ，分类的优劣是客观的 ，不是根据业务需求或算法需求决定</a:t>
                      </a:r>
                      <a:endParaRPr lang="zh-CN" altLang="en-US" sz="2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571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54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什么叫维度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5CE55-C5F4-4CAD-B0F4-5A02C326B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8470" cy="402336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简单的说维度就是描述一个事物所需要的性质的数量。</a:t>
            </a:r>
            <a:endParaRPr lang="en-US" altLang="zh-CN" sz="3200" b="1" dirty="0"/>
          </a:p>
          <a:p>
            <a:r>
              <a:rPr lang="zh-CN" altLang="en-US" sz="3200" b="1" dirty="0"/>
              <a:t>针对每一张表，维度指的是样本的数量或特征的数量，一般无特别说明，指的都是特征的数量。除了索引之外，一个特征是一维，两个特征是二维，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个特征是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维。</a:t>
            </a:r>
            <a:endParaRPr lang="en-US" altLang="zh-CN" sz="3200" b="1" dirty="0"/>
          </a:p>
          <a:p>
            <a:r>
              <a:rPr lang="zh-CN" altLang="en-US" sz="3200" b="1" dirty="0"/>
              <a:t>对图像来说，维度就是图像中特征向量的数量。</a:t>
            </a:r>
          </a:p>
        </p:txBody>
      </p:sp>
    </p:spTree>
    <p:extLst>
      <p:ext uri="{BB962C8B-B14F-4D97-AF65-F5344CB8AC3E}">
        <p14:creationId xmlns:p14="http://schemas.microsoft.com/office/powerpoint/2010/main" val="233323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4B842-6672-48DA-822F-82838F56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1EE9B-7256-4AA3-AA7A-897F9F78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14" y="1797978"/>
            <a:ext cx="11250202" cy="45720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        K-Mean</a:t>
            </a:r>
            <a:r>
              <a:rPr lang="zh-CN" altLang="en-US" sz="3200" dirty="0"/>
              <a:t>算法，即 </a:t>
            </a:r>
            <a:r>
              <a:rPr lang="en-US" altLang="zh-CN" sz="3200" dirty="0"/>
              <a:t>K </a:t>
            </a:r>
            <a:r>
              <a:rPr lang="zh-CN" altLang="en-US" sz="3200" dirty="0"/>
              <a:t>均值算法，是一种常见的聚类算法。算法会将数据集分为 </a:t>
            </a:r>
            <a:r>
              <a:rPr lang="en-US" altLang="zh-CN" sz="3200" dirty="0"/>
              <a:t>K </a:t>
            </a:r>
            <a:r>
              <a:rPr lang="zh-CN" altLang="en-US" sz="3200" dirty="0"/>
              <a:t>个簇，每个簇使用簇内所有样本均值来表示，将该均值称为“质心”。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        算法简单，容易实现。算法聚类时，容易产生空簇；算法可能收敛到局部最小值；容易受初始质心的影响。</a:t>
            </a:r>
            <a:endParaRPr lang="en-US" altLang="zh-CN" sz="3200" dirty="0"/>
          </a:p>
          <a:p>
            <a:endParaRPr lang="zh-CN" altLang="en-US" sz="3200" dirty="0"/>
          </a:p>
          <a:p>
            <a:pPr marL="0" indent="0">
              <a:buNone/>
            </a:pPr>
            <a:r>
              <a:rPr lang="zh-CN" altLang="en-US" sz="3200" dirty="0"/>
              <a:t>         距离计算方式是欧式距离。</a:t>
            </a:r>
          </a:p>
        </p:txBody>
      </p:sp>
    </p:spTree>
    <p:extLst>
      <p:ext uri="{BB962C8B-B14F-4D97-AF65-F5344CB8AC3E}">
        <p14:creationId xmlns:p14="http://schemas.microsoft.com/office/powerpoint/2010/main" val="387001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C22B4-A495-42DE-A7CB-561BDB6C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步骤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579552-A2AD-4122-9C73-F95A692E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26" y="1808252"/>
            <a:ext cx="10130318" cy="450110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从样本中选择 </a:t>
            </a:r>
            <a:r>
              <a:rPr lang="en-US" altLang="zh-CN" sz="3200" dirty="0"/>
              <a:t>K </a:t>
            </a:r>
            <a:r>
              <a:rPr lang="zh-CN" altLang="en-US" sz="3200" dirty="0"/>
              <a:t>个点作为初始质心（完全随机）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计算每个样本到各个质心的距离，将样本划分到距离最近的质心所对应的簇中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计算每个簇内所有样本的均值，并使用该均值更新簇的质心</a:t>
            </a:r>
          </a:p>
          <a:p>
            <a:r>
              <a:rPr lang="en-US" altLang="zh-CN" sz="3200" dirty="0"/>
              <a:t>4.</a:t>
            </a:r>
            <a:r>
              <a:rPr lang="zh-CN" altLang="en-US" sz="3200" dirty="0"/>
              <a:t>重复步骤 </a:t>
            </a:r>
            <a:r>
              <a:rPr lang="en-US" altLang="zh-CN" sz="3200" dirty="0"/>
              <a:t>2 </a:t>
            </a:r>
            <a:r>
              <a:rPr lang="zh-CN" altLang="en-US" sz="3200" dirty="0"/>
              <a:t>与 </a:t>
            </a:r>
            <a:r>
              <a:rPr lang="en-US" altLang="zh-CN" sz="3200" dirty="0"/>
              <a:t>3 </a:t>
            </a:r>
            <a:r>
              <a:rPr lang="zh-CN" altLang="en-US" sz="3200" dirty="0"/>
              <a:t>，直到达到以下条件之一：</a:t>
            </a:r>
          </a:p>
          <a:p>
            <a:r>
              <a:rPr lang="zh-CN" altLang="en-US" sz="3200" dirty="0"/>
              <a:t>    质心的位置变化小于指定的阈值（默认为 </a:t>
            </a:r>
            <a:r>
              <a:rPr lang="en-US" altLang="zh-CN" sz="3200" dirty="0"/>
              <a:t>0.0001</a:t>
            </a:r>
            <a:r>
              <a:rPr lang="zh-CN" altLang="en-US" sz="3200" dirty="0"/>
              <a:t>）</a:t>
            </a:r>
          </a:p>
          <a:p>
            <a:r>
              <a:rPr lang="zh-CN" altLang="en-US" sz="3200" dirty="0"/>
              <a:t>    达到最大迭代次数</a:t>
            </a:r>
          </a:p>
        </p:txBody>
      </p:sp>
    </p:spTree>
    <p:extLst>
      <p:ext uri="{BB962C8B-B14F-4D97-AF65-F5344CB8AC3E}">
        <p14:creationId xmlns:p14="http://schemas.microsoft.com/office/powerpoint/2010/main" val="290138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3618-7ED7-45F7-BD70-CF28FA6A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80879" cy="1499616"/>
          </a:xfrm>
        </p:spPr>
        <p:txBody>
          <a:bodyPr>
            <a:normAutofit/>
          </a:bodyPr>
          <a:lstStyle/>
          <a:p>
            <a:r>
              <a:rPr lang="en-US" altLang="zh-CN" dirty="0"/>
              <a:t>K-means</a:t>
            </a:r>
            <a:r>
              <a:rPr lang="zh-CN" altLang="en-US" dirty="0"/>
              <a:t>应用</a:t>
            </a:r>
            <a:r>
              <a:rPr lang="en-US" altLang="zh-CN" dirty="0"/>
              <a:t>--</a:t>
            </a:r>
            <a:r>
              <a:rPr lang="zh-CN" altLang="en-US" dirty="0"/>
              <a:t>航空公司客户价值分析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7AF07-66A6-4E4E-9E09-2941AE540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88" y="1996309"/>
            <a:ext cx="11193693" cy="42764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传统的识别客户价值应用最广泛的模型主要通过</a:t>
            </a:r>
            <a:r>
              <a:rPr lang="en-US" altLang="zh-CN" sz="3200" dirty="0"/>
              <a:t>3</a:t>
            </a:r>
            <a:r>
              <a:rPr lang="zh-CN" altLang="en-US" sz="3200" dirty="0"/>
              <a:t>个指标（最近消费时间间隔（</a:t>
            </a:r>
            <a:r>
              <a:rPr lang="en-US" altLang="zh-CN" sz="3200" dirty="0"/>
              <a:t>Recency</a:t>
            </a:r>
            <a:r>
              <a:rPr lang="zh-CN" altLang="en-US" sz="3200" dirty="0"/>
              <a:t>）、消费频率（</a:t>
            </a:r>
            <a:r>
              <a:rPr lang="en-US" altLang="zh-CN" sz="3200" dirty="0"/>
              <a:t>Frequency</a:t>
            </a:r>
            <a:r>
              <a:rPr lang="zh-CN" altLang="en-US" sz="3200" dirty="0"/>
              <a:t>）和消费金额（</a:t>
            </a:r>
            <a:r>
              <a:rPr lang="en-US" altLang="zh-CN" sz="3200" dirty="0"/>
              <a:t>Monetary</a:t>
            </a:r>
            <a:r>
              <a:rPr lang="zh-CN" altLang="en-US" sz="3200" dirty="0"/>
              <a:t>））来进行客户细分，识别出价值高的客户，简称</a:t>
            </a:r>
            <a:r>
              <a:rPr lang="en-US" altLang="zh-CN" sz="3200" dirty="0"/>
              <a:t>RFC</a:t>
            </a:r>
            <a:r>
              <a:rPr lang="zh-CN" altLang="en-US" sz="3200" dirty="0"/>
              <a:t>模型。</a:t>
            </a:r>
          </a:p>
          <a:p>
            <a:r>
              <a:rPr lang="zh-CN" altLang="en-US" sz="3200" dirty="0"/>
              <a:t>在</a:t>
            </a:r>
            <a:r>
              <a:rPr lang="en-US" altLang="zh-CN" sz="3200" dirty="0"/>
              <a:t>RFC</a:t>
            </a:r>
            <a:r>
              <a:rPr lang="zh-CN" altLang="en-US" sz="3200" dirty="0"/>
              <a:t>模型中，消费金额表示在一段时间内，客户购买产品的总金额。但是不适用于航空公司的数据处理。本例用客户在一段时间内的累计飞行里程</a:t>
            </a:r>
            <a:r>
              <a:rPr lang="en-US" altLang="zh-CN" sz="3200" dirty="0"/>
              <a:t>M</a:t>
            </a:r>
            <a:r>
              <a:rPr lang="zh-CN" altLang="en-US" sz="3200" dirty="0"/>
              <a:t>和客户在一定时间内乘坐舱位的折扣系数</a:t>
            </a:r>
            <a:r>
              <a:rPr lang="en-US" altLang="zh-CN" sz="3200" dirty="0"/>
              <a:t>C</a:t>
            </a:r>
            <a:r>
              <a:rPr lang="zh-CN" altLang="en-US" sz="3200" dirty="0"/>
              <a:t>代表消费金额。再在模型中增加客户关系长度</a:t>
            </a:r>
            <a:r>
              <a:rPr lang="en-US" altLang="zh-CN" sz="3200" dirty="0"/>
              <a:t>L</a:t>
            </a:r>
            <a:r>
              <a:rPr lang="zh-CN" altLang="en-US" sz="3200" dirty="0"/>
              <a:t>，构成</a:t>
            </a:r>
            <a:r>
              <a:rPr lang="en-US" altLang="zh-CN" sz="3200" dirty="0"/>
              <a:t>LRFMC</a:t>
            </a:r>
            <a:r>
              <a:rPr lang="zh-CN" altLang="en-US" sz="3200" dirty="0"/>
              <a:t>模型。</a:t>
            </a:r>
          </a:p>
        </p:txBody>
      </p:sp>
    </p:spTree>
    <p:extLst>
      <p:ext uri="{BB962C8B-B14F-4D97-AF65-F5344CB8AC3E}">
        <p14:creationId xmlns:p14="http://schemas.microsoft.com/office/powerpoint/2010/main" val="348670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E416-95E4-4823-8C4C-DCEBA302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</a:t>
            </a:r>
            <a:r>
              <a:rPr lang="en-US" altLang="zh-CN" dirty="0"/>
              <a:t>LRFMC</a:t>
            </a:r>
            <a:r>
              <a:rPr lang="zh-CN" altLang="en-US" dirty="0"/>
              <a:t>的计算方式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EE7DE-08E0-46AC-8943-0DC8FB11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39" y="1904334"/>
            <a:ext cx="10360399" cy="436844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L=LOAD_TIME - FFP_DATE(</a:t>
            </a:r>
            <a:r>
              <a:rPr lang="zh-CN" altLang="en-US" sz="2800" dirty="0"/>
              <a:t>观测窗口的结束时间 </a:t>
            </a:r>
            <a:r>
              <a:rPr lang="en-US" altLang="zh-CN" sz="2800" dirty="0"/>
              <a:t>- </a:t>
            </a:r>
            <a:r>
              <a:rPr lang="zh-CN" altLang="en-US" sz="2800" dirty="0"/>
              <a:t>入会时间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R=LAST_TO_END(</a:t>
            </a:r>
            <a:r>
              <a:rPr lang="zh-CN" altLang="en-US" sz="2800" dirty="0"/>
              <a:t>最后一次乘坐飞机距观测窗口结束的时长</a:t>
            </a:r>
            <a:r>
              <a:rPr lang="en-US" altLang="zh-CN" sz="2800" dirty="0"/>
              <a:t>) </a:t>
            </a:r>
          </a:p>
          <a:p>
            <a:r>
              <a:rPr lang="en-US" altLang="zh-CN" sz="2800" dirty="0"/>
              <a:t>F=FLIGHT_COUNT(</a:t>
            </a:r>
            <a:r>
              <a:rPr lang="zh-CN" altLang="en-US" sz="2800" dirty="0"/>
              <a:t>观测窗口内的飞行次数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M=SEG_KM_SUM(</a:t>
            </a:r>
            <a:r>
              <a:rPr lang="zh-CN" altLang="en-US" sz="2800" dirty="0"/>
              <a:t>观测窗口内的总飞行里程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C=AVG_DISCOUNT(</a:t>
            </a:r>
            <a:r>
              <a:rPr lang="zh-CN" altLang="en-US" sz="2800" dirty="0"/>
              <a:t>平均折扣率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845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8D580-AFCD-477A-A14A-E2E22310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聚类评价指标曲线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BA0A639-AC8D-4419-B4E6-2C6BF23F4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9" y="1702130"/>
            <a:ext cx="8296383" cy="4791138"/>
          </a:xfrm>
        </p:spPr>
      </p:pic>
    </p:spTree>
    <p:extLst>
      <p:ext uri="{BB962C8B-B14F-4D97-AF65-F5344CB8AC3E}">
        <p14:creationId xmlns:p14="http://schemas.microsoft.com/office/powerpoint/2010/main" val="392972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FE1A3-9672-4438-B2C0-FB3DC25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聚类结果分析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AB6757A-77BC-4ED8-84A9-53ECD0B9B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8902" y="1587356"/>
            <a:ext cx="6452402" cy="5269217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E670F6-924F-4A0A-9C74-C8B37EEB5A6D}"/>
              </a:ext>
            </a:extLst>
          </p:cNvPr>
          <p:cNvSpPr txBox="1"/>
          <p:nvPr/>
        </p:nvSpPr>
        <p:spPr>
          <a:xfrm>
            <a:off x="236305" y="2160410"/>
            <a:ext cx="55891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effectLst/>
              </a:rPr>
              <a:t>客户群</a:t>
            </a:r>
            <a:r>
              <a:rPr lang="en-US" altLang="zh-CN" sz="3200" b="1" dirty="0">
                <a:effectLst/>
              </a:rPr>
              <a:t>1</a:t>
            </a:r>
            <a:r>
              <a:rPr lang="zh-CN" altLang="en-US" sz="3200" b="1" dirty="0">
                <a:effectLst/>
              </a:rPr>
              <a:t>：需关注价值用户</a:t>
            </a:r>
            <a:endParaRPr lang="en-US" altLang="zh-CN" sz="3200" b="1" dirty="0">
              <a:effectLst/>
            </a:endParaRPr>
          </a:p>
          <a:p>
            <a:r>
              <a:rPr lang="zh-CN" altLang="en-US" sz="3200" b="1" dirty="0">
                <a:effectLst/>
              </a:rPr>
              <a:t>客户群</a:t>
            </a:r>
            <a:r>
              <a:rPr lang="en-US" altLang="zh-CN" sz="3200" b="1" dirty="0">
                <a:effectLst/>
              </a:rPr>
              <a:t>2</a:t>
            </a:r>
            <a:r>
              <a:rPr lang="zh-CN" altLang="en-US" sz="3200" b="1" dirty="0">
                <a:effectLst/>
              </a:rPr>
              <a:t>：需回访挽留老用户</a:t>
            </a:r>
            <a:endParaRPr lang="en-US" altLang="zh-CN" sz="3200" b="1" dirty="0">
              <a:effectLst/>
            </a:endParaRPr>
          </a:p>
          <a:p>
            <a:r>
              <a:rPr lang="zh-CN" altLang="en-US" sz="3200" b="1" dirty="0">
                <a:effectLst/>
              </a:rPr>
              <a:t>客户群</a:t>
            </a:r>
            <a:r>
              <a:rPr lang="en-US" altLang="zh-CN" sz="3200" b="1" dirty="0">
                <a:effectLst/>
              </a:rPr>
              <a:t>3</a:t>
            </a:r>
            <a:r>
              <a:rPr lang="zh-CN" altLang="en-US" sz="3200" b="1" dirty="0">
                <a:effectLst/>
              </a:rPr>
              <a:t>：一般普通用户</a:t>
            </a:r>
            <a:endParaRPr lang="en-US" altLang="zh-CN" sz="3200" b="1" dirty="0">
              <a:effectLst/>
            </a:endParaRPr>
          </a:p>
          <a:p>
            <a:r>
              <a:rPr lang="zh-CN" altLang="en-US" sz="3200" b="1" dirty="0">
                <a:effectLst/>
              </a:rPr>
              <a:t>客户群</a:t>
            </a:r>
            <a:r>
              <a:rPr lang="en-US" altLang="zh-CN" sz="3200" b="1" dirty="0">
                <a:effectLst/>
              </a:rPr>
              <a:t>4</a:t>
            </a:r>
            <a:r>
              <a:rPr lang="zh-CN" altLang="en-US" sz="3200" b="1" dirty="0">
                <a:effectLst/>
              </a:rPr>
              <a:t>：需回访争取用户</a:t>
            </a:r>
            <a:endParaRPr lang="en-US" altLang="zh-CN" sz="3200" b="1" dirty="0">
              <a:effectLst/>
            </a:endParaRPr>
          </a:p>
          <a:p>
            <a:r>
              <a:rPr lang="zh-CN" altLang="en-US" sz="3200" b="1" dirty="0">
                <a:effectLst/>
              </a:rPr>
              <a:t>客户群</a:t>
            </a:r>
            <a:r>
              <a:rPr lang="en-US" altLang="zh-CN" sz="3200" b="1" dirty="0">
                <a:effectLst/>
              </a:rPr>
              <a:t>5</a:t>
            </a:r>
            <a:r>
              <a:rPr lang="zh-CN" altLang="en-US" sz="3200" b="1" dirty="0">
                <a:effectLst/>
              </a:rPr>
              <a:t>：需争取潜力客户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93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E2D4D-9C8D-4D2B-A9E9-24EDD547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Helvetica Neue"/>
              </a:rPr>
              <a:t>信用卡用户聚类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1892CAC-D32A-463A-B029-7403AA920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813" y="1630791"/>
            <a:ext cx="9634603" cy="505544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3FB0B-80E0-4D22-8325-E358E167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26" y="1934542"/>
            <a:ext cx="3509988" cy="3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67455-183F-4A24-B10B-4BD3481C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91105" cy="1499616"/>
          </a:xfrm>
        </p:spPr>
        <p:txBody>
          <a:bodyPr/>
          <a:lstStyle/>
          <a:p>
            <a:r>
              <a:rPr lang="zh-CN" altLang="en-US" sz="54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降维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047F1-B042-41A0-98AC-7DF0D979A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47" y="1752315"/>
            <a:ext cx="10847661" cy="257824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        降维算法中的降维，指的是降低特征矩阵中特征的数量，目的是为了让算法运算更快，效果更好，更便于数据可视化。</a:t>
            </a:r>
            <a:endParaRPr lang="en-US" altLang="zh-CN" sz="3200" b="1" dirty="0"/>
          </a:p>
          <a:p>
            <a:r>
              <a:rPr lang="zh-CN" altLang="en-US" sz="3200" b="1" dirty="0"/>
              <a:t>        以分类为例，并不是特征数量越多，分类越快，效果越好。事实上，特征数量超过一定值的时候，分类器的效果反而下降，这就是“维度灾难”。</a:t>
            </a:r>
            <a:endParaRPr lang="en-US" altLang="zh-CN" sz="32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5B82E6-CC02-40A9-8EAF-72FEE7F4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061" y="3744327"/>
            <a:ext cx="4566248" cy="29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53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058DC-505F-4000-BC27-4C3DC7D3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sklearn</a:t>
            </a:r>
            <a:r>
              <a:rPr lang="zh-CN" altLang="en-US" dirty="0"/>
              <a:t>中的降维算法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FB052-311B-4E8E-A1E9-E7C44614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39867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sklearn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中降维算法都被包括在模块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中，这个模块本质是一个矩阵分解模块。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这里只简单介绍主成分分析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(PCA)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、分奇异值分解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(SVD)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，尤其是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，使用较多。</a:t>
            </a:r>
          </a:p>
        </p:txBody>
      </p:sp>
    </p:spTree>
    <p:extLst>
      <p:ext uri="{BB962C8B-B14F-4D97-AF65-F5344CB8AC3E}">
        <p14:creationId xmlns:p14="http://schemas.microsoft.com/office/powerpoint/2010/main" val="356943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D3ED2-0924-499A-BA66-B17FEA15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</a:t>
            </a:r>
            <a:r>
              <a:rPr lang="en-US" altLang="zh-CN" dirty="0"/>
              <a:t>(PCA)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A486E3-4EBD-45AE-B409-68DD5274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53168"/>
            <a:ext cx="10367772" cy="410210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最常用的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PCA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类就是</a:t>
            </a:r>
            <a:r>
              <a:rPr lang="en-US" altLang="zh-CN" sz="2800" b="1" i="0" dirty="0" err="1">
                <a:solidFill>
                  <a:srgbClr val="4D4D4D"/>
                </a:solidFill>
                <a:effectLst/>
                <a:latin typeface="-apple-system"/>
              </a:rPr>
              <a:t>sklearn.decomposition.PCA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sz="2800" b="1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基本原理为线性映射，简单的来说就是将高维空间数据投影到低维空间上，将数据的主成分（包含信息量大的维度）保留下来，忽略掉对数据描述不重要的成分。在降维中，</a:t>
            </a:r>
            <a:r>
              <a:rPr lang="en-US" altLang="zh-CN" sz="2800" b="1" i="0" dirty="0">
                <a:solidFill>
                  <a:srgbClr val="4D4D4D"/>
                </a:solidFill>
                <a:effectLst/>
                <a:latin typeface="-apple-system"/>
              </a:rPr>
              <a:t>PCA</a:t>
            </a:r>
            <a:r>
              <a:rPr lang="zh-CN" altLang="en-US" sz="2800" b="1" i="0" dirty="0">
                <a:solidFill>
                  <a:srgbClr val="4D4D4D"/>
                </a:solidFill>
                <a:effectLst/>
                <a:latin typeface="-apple-system"/>
              </a:rPr>
              <a:t>使用的信息衡量指标是样本方差，又称可解释性方差。方差越大，特征所带的信息量越多。</a:t>
            </a:r>
            <a:endParaRPr lang="en-US" altLang="zh-CN" sz="2800" b="1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其他</a:t>
            </a: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PCA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类：</a:t>
            </a:r>
            <a:r>
              <a:rPr lang="en-US" altLang="zh-CN" sz="2800" b="1" dirty="0" err="1">
                <a:solidFill>
                  <a:srgbClr val="4D4D4D"/>
                </a:solidFill>
                <a:latin typeface="-apple-system"/>
              </a:rPr>
              <a:t>KernelPCA</a:t>
            </a: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--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主要用于非线性数据的降维</a:t>
            </a:r>
          </a:p>
          <a:p>
            <a:pPr marL="1225296" lvl="8" indent="0">
              <a:buNone/>
            </a:pPr>
            <a:r>
              <a:rPr lang="zh-CN" altLang="en-US" sz="2000" b="1" dirty="0">
                <a:solidFill>
                  <a:srgbClr val="4D4D4D"/>
                </a:solidFill>
                <a:latin typeface="-apple-system"/>
              </a:rPr>
              <a:t>                </a:t>
            </a:r>
            <a:r>
              <a:rPr lang="en-US" altLang="zh-CN" sz="2800" b="1" dirty="0" err="1">
                <a:solidFill>
                  <a:srgbClr val="4D4D4D"/>
                </a:solidFill>
                <a:latin typeface="-apple-system"/>
              </a:rPr>
              <a:t>IncrementalPCA</a:t>
            </a: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--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主要是为了解决单机内存限制</a:t>
            </a:r>
            <a:endParaRPr lang="en-US" altLang="zh-CN" sz="2800" b="1" dirty="0">
              <a:solidFill>
                <a:srgbClr val="4D4D4D"/>
              </a:solidFill>
              <a:latin typeface="-apple-system"/>
            </a:endParaRPr>
          </a:p>
          <a:p>
            <a:pPr marL="1225296" lvl="8" indent="0">
              <a:buNone/>
            </a:pP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           </a:t>
            </a:r>
            <a:r>
              <a:rPr lang="en-US" altLang="zh-CN" sz="2800" b="1" dirty="0" err="1">
                <a:solidFill>
                  <a:srgbClr val="4D4D4D"/>
                </a:solidFill>
                <a:latin typeface="-apple-system"/>
              </a:rPr>
              <a:t>SparsePCA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、</a:t>
            </a:r>
            <a:r>
              <a:rPr lang="en-US" altLang="zh-CN" sz="2800" b="1" dirty="0" err="1">
                <a:solidFill>
                  <a:srgbClr val="4D4D4D"/>
                </a:solidFill>
                <a:latin typeface="-apple-system"/>
              </a:rPr>
              <a:t>MiniBatchSparsePCA</a:t>
            </a: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--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使用了</a:t>
            </a:r>
            <a:r>
              <a:rPr lang="en-US" altLang="zh-CN" sz="2800" b="1" dirty="0">
                <a:solidFill>
                  <a:srgbClr val="4D4D4D"/>
                </a:solidFill>
                <a:latin typeface="-apple-system"/>
              </a:rPr>
              <a:t>L1</a:t>
            </a:r>
            <a:r>
              <a:rPr lang="zh-CN" altLang="en-US" sz="2800" b="1" dirty="0">
                <a:solidFill>
                  <a:srgbClr val="4D4D4D"/>
                </a:solidFill>
                <a:latin typeface="-apple-system"/>
              </a:rPr>
              <a:t>的正则化</a:t>
            </a:r>
            <a:endParaRPr lang="en-US" altLang="zh-CN" sz="2800" b="1" dirty="0">
              <a:solidFill>
                <a:srgbClr val="4D4D4D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495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DBFA-F945-43C7-90CE-8CD23162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分奇异值分解</a:t>
            </a:r>
            <a:r>
              <a:rPr lang="en-US" altLang="zh-CN" dirty="0"/>
              <a:t>(SVD)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945076-23DF-42BD-87FD-A1B2F18E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       奇异值往往对应着矩阵中隐含的重要信息，且重要性和奇异值大小正相关。奇异值分解即将矩阵分解成若干个秩一矩阵之和，而奇异值则衡量了这些“小矩阵”对于原矩阵的权重。</a:t>
            </a:r>
            <a:endParaRPr lang="en-US" altLang="zh-CN" sz="3200" dirty="0"/>
          </a:p>
          <a:p>
            <a:pPr marL="128016" lvl="1" indent="0">
              <a:buNone/>
            </a:pPr>
            <a:r>
              <a:rPr lang="en-US" altLang="zh-CN" sz="2800" dirty="0"/>
              <a:t>         </a:t>
            </a:r>
            <a:r>
              <a:rPr lang="zh-CN" altLang="en-US" sz="3200" dirty="0"/>
              <a:t>选择合适的前</a:t>
            </a:r>
            <a:r>
              <a:rPr lang="en-US" altLang="zh-CN" sz="3200" dirty="0"/>
              <a:t>k</a:t>
            </a:r>
            <a:r>
              <a:rPr lang="zh-CN" altLang="en-US" sz="3200" dirty="0"/>
              <a:t>个奇异值，即可保留矩阵包含的绝大部分特征信息。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4C86A5-1A0C-45B0-9691-0228452C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15" y="5242976"/>
            <a:ext cx="7753117" cy="5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B99C3-3D2D-4978-B298-45825BFE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降维算法在人脸识别中的应用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99FB9-BC87-4606-88E7-6C3504A20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094253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Sklearn</a:t>
            </a:r>
            <a:r>
              <a:rPr lang="zh-CN" altLang="en-US" sz="3200" dirty="0"/>
              <a:t>提供了一份人脸信息数据集，搜集了共计一千多张照片。</a:t>
            </a:r>
            <a:endParaRPr lang="en-US" altLang="zh-CN" sz="3200" dirty="0"/>
          </a:p>
          <a:p>
            <a:r>
              <a:rPr lang="zh-CN" altLang="en-US" sz="3200" dirty="0"/>
              <a:t>“人脸识别”数据集约</a:t>
            </a:r>
            <a:r>
              <a:rPr lang="en-US" altLang="zh-CN" sz="3200" dirty="0"/>
              <a:t>200+MB</a:t>
            </a:r>
            <a:r>
              <a:rPr lang="zh-CN" altLang="en-US" sz="3200" dirty="0"/>
              <a:t>，需要实时下载，时间较长且容易出错，可以提前将数据包下载完成后放入 </a:t>
            </a:r>
            <a:r>
              <a:rPr lang="en-US" altLang="zh-CN" sz="3200" dirty="0"/>
              <a:t>【C:\Users\</a:t>
            </a:r>
            <a:r>
              <a:rPr lang="zh-CN" altLang="en-US" sz="3200" dirty="0"/>
              <a:t>用户名</a:t>
            </a:r>
            <a:r>
              <a:rPr lang="en-US" altLang="zh-CN" sz="3200" dirty="0"/>
              <a:t>\</a:t>
            </a:r>
            <a:r>
              <a:rPr lang="en-US" altLang="zh-CN" sz="3200" dirty="0" err="1"/>
              <a:t>scikit_learn_data</a:t>
            </a:r>
            <a:r>
              <a:rPr lang="en-US" altLang="zh-CN" sz="3200" dirty="0"/>
              <a:t>】</a:t>
            </a:r>
            <a:r>
              <a:rPr lang="zh-CN" altLang="en-US" sz="3200" dirty="0"/>
              <a:t>中覆盖 </a:t>
            </a:r>
            <a:r>
              <a:rPr lang="en-US" altLang="zh-CN" sz="3200" dirty="0"/>
              <a:t>【</a:t>
            </a:r>
            <a:r>
              <a:rPr lang="en-US" altLang="zh-CN" sz="3200" dirty="0" err="1"/>
              <a:t>lfw_home</a:t>
            </a:r>
            <a:r>
              <a:rPr lang="en-US" altLang="zh-CN" sz="3200" dirty="0"/>
              <a:t>】</a:t>
            </a:r>
            <a:r>
              <a:rPr lang="zh-CN" altLang="en-US" sz="3200" dirty="0"/>
              <a:t>文件夹。</a:t>
            </a:r>
            <a:endParaRPr lang="en-US" altLang="zh-CN" sz="3200" dirty="0"/>
          </a:p>
          <a:p>
            <a:r>
              <a:rPr lang="zh-CN" altLang="en-US" sz="3200" dirty="0"/>
              <a:t>下载链接：</a:t>
            </a:r>
            <a:r>
              <a:rPr lang="en-US" altLang="zh-CN" sz="3200" dirty="0">
                <a:hlinkClick r:id="rId2"/>
              </a:rPr>
              <a:t>https://share.weiyun.com/DADYgqVC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208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9DAD-A6FC-40D1-86FD-0765136FF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人脸识别数据集的基本特征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46D86E-0620-4021-8BEB-F77BA4639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979" y="1984868"/>
            <a:ext cx="8651875" cy="24409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91E429-AEE4-4A92-B173-1A6266CB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79" y="4579662"/>
            <a:ext cx="5104843" cy="12458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C0D8BB-E0C0-41D5-89D8-938A084B958E}"/>
              </a:ext>
            </a:extLst>
          </p:cNvPr>
          <p:cNvSpPr txBox="1"/>
          <p:nvPr/>
        </p:nvSpPr>
        <p:spPr>
          <a:xfrm>
            <a:off x="7268966" y="3126182"/>
            <a:ext cx="475693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这个数组共有</a:t>
            </a:r>
            <a:r>
              <a:rPr lang="en-US" altLang="zh-CN" sz="3200" b="0" i="0" dirty="0">
                <a:solidFill>
                  <a:srgbClr val="121212"/>
                </a:solidFill>
                <a:effectLst/>
                <a:latin typeface="-apple-system"/>
              </a:rPr>
              <a:t>1,348</a:t>
            </a:r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张照片，每张照片由</a:t>
            </a:r>
            <a:r>
              <a:rPr lang="en-US" altLang="zh-CN" sz="3200" b="1" i="0" dirty="0">
                <a:solidFill>
                  <a:srgbClr val="121212"/>
                </a:solidFill>
                <a:effectLst/>
                <a:latin typeface="-apple-system"/>
              </a:rPr>
              <a:t>62*47</a:t>
            </a:r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个像素点组成，其中每个像素点构成一个特征，每张照片</a:t>
            </a:r>
            <a:r>
              <a:rPr lang="en-US" altLang="zh-CN" sz="3200" b="0" i="0" dirty="0">
                <a:solidFill>
                  <a:srgbClr val="121212"/>
                </a:solidFill>
                <a:effectLst/>
                <a:latin typeface="-apple-system"/>
              </a:rPr>
              <a:t>2,914</a:t>
            </a:r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个特征。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944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EBADD-A0FF-426E-802D-668DA7E0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29DB22-3403-4432-8129-2BAA22FF8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60" y="1931541"/>
            <a:ext cx="8775252" cy="266614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2315F0-94CF-4A7B-AB60-537A2438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57" y="4775128"/>
            <a:ext cx="4342133" cy="7575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F229F7-31AF-43FA-9952-D053972BC0E1}"/>
              </a:ext>
            </a:extLst>
          </p:cNvPr>
          <p:cNvSpPr txBox="1"/>
          <p:nvPr/>
        </p:nvSpPr>
        <p:spPr>
          <a:xfrm>
            <a:off x="6714160" y="4091438"/>
            <a:ext cx="43421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输出结果表明，降维后的模型仍为 </a:t>
            </a:r>
            <a:r>
              <a:rPr lang="en-US" altLang="zh-CN" sz="3200" b="0" i="0" dirty="0">
                <a:solidFill>
                  <a:srgbClr val="121212"/>
                </a:solidFill>
                <a:effectLst/>
                <a:latin typeface="-apple-system"/>
              </a:rPr>
              <a:t>1,348 </a:t>
            </a:r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张照片，特征值变为</a:t>
            </a:r>
            <a:r>
              <a:rPr lang="en-US" altLang="zh-CN" sz="3200" b="0" i="0" dirty="0">
                <a:solidFill>
                  <a:srgbClr val="121212"/>
                </a:solidFill>
                <a:effectLst/>
                <a:latin typeface="-apple-system"/>
              </a:rPr>
              <a:t>150</a:t>
            </a:r>
            <a:r>
              <a:rPr lang="zh-CN" altLang="en-US" sz="3200" b="0" i="0" dirty="0">
                <a:solidFill>
                  <a:srgbClr val="121212"/>
                </a:solidFill>
                <a:effectLst/>
                <a:latin typeface="-apple-system"/>
              </a:rPr>
              <a:t>个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12090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2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47390D41-DFBA-4525-BB8B-DD8D86D2C20E}" vid="{5C48A7B8-FDF7-485C-85FB-CAD10E7D553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12914</TotalTime>
  <Words>1430</Words>
  <Application>Microsoft Office PowerPoint</Application>
  <PresentationFormat>宽屏</PresentationFormat>
  <Paragraphs>108</Paragraphs>
  <Slides>26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Helvetica Neue</vt:lpstr>
      <vt:lpstr>等线</vt:lpstr>
      <vt:lpstr>微软雅黑</vt:lpstr>
      <vt:lpstr>Times New Roman</vt:lpstr>
      <vt:lpstr>Tw Cen MT</vt:lpstr>
      <vt:lpstr>Tw Cen MT Condensed</vt:lpstr>
      <vt:lpstr>Wingdings</vt:lpstr>
      <vt:lpstr>Wingdings 3</vt:lpstr>
      <vt:lpstr>主题2</vt:lpstr>
      <vt:lpstr>机器学习初步--- Scikit-learn简介2</vt:lpstr>
      <vt:lpstr>什么叫维度</vt:lpstr>
      <vt:lpstr>降维</vt:lpstr>
      <vt:lpstr>sklearn中的降维算法</vt:lpstr>
      <vt:lpstr>主成分分析(PCA)</vt:lpstr>
      <vt:lpstr>分奇异值分解(SVD)</vt:lpstr>
      <vt:lpstr>降维算法在人脸识别中的应用</vt:lpstr>
      <vt:lpstr>人脸识别数据集的基本特征</vt:lpstr>
      <vt:lpstr>降维处理</vt:lpstr>
      <vt:lpstr>新特征空间矩阵可视化</vt:lpstr>
      <vt:lpstr>降维前后对比</vt:lpstr>
      <vt:lpstr>降维应用举例-图片降维</vt:lpstr>
      <vt:lpstr>图片PCA降维结果</vt:lpstr>
      <vt:lpstr>选择降维参数</vt:lpstr>
      <vt:lpstr>图片SVD降维结果</vt:lpstr>
      <vt:lpstr>选择降维参数</vt:lpstr>
      <vt:lpstr>聚类</vt:lpstr>
      <vt:lpstr>聚类算法</vt:lpstr>
      <vt:lpstr>聚类 与分类比较</vt:lpstr>
      <vt:lpstr>K-means</vt:lpstr>
      <vt:lpstr>K-Means步骤</vt:lpstr>
      <vt:lpstr>K-means应用--航空公司客户价值分析</vt:lpstr>
      <vt:lpstr>确定LRFMC的计算方式</vt:lpstr>
      <vt:lpstr>聚类评价指标曲线</vt:lpstr>
      <vt:lpstr>聚类结果分析</vt:lpstr>
      <vt:lpstr>信用卡用户聚类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文件操作</dc:title>
  <dc:creator>秦 珀石</dc:creator>
  <cp:lastModifiedBy>秦 珀石</cp:lastModifiedBy>
  <cp:revision>144</cp:revision>
  <dcterms:created xsi:type="dcterms:W3CDTF">2020-05-26T06:10:45Z</dcterms:created>
  <dcterms:modified xsi:type="dcterms:W3CDTF">2022-04-06T02:47:32Z</dcterms:modified>
</cp:coreProperties>
</file>